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10287000" cx="18288000"/>
  <p:notesSz cx="6858000" cy="9144000"/>
  <p:embeddedFontLst>
    <p:embeddedFont>
      <p:font typeface="DM Sans Black"/>
      <p:bold r:id="rId25"/>
      <p:boldItalic r:id="rId26"/>
    </p:embeddedFont>
    <p:embeddedFont>
      <p:font typeface="DM Sans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i5Li8H9t/KTCDycBR5rvRIR5Li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72920A-5DBA-492E-84F3-8A26D19382F9}">
  <a:tblStyle styleId="{6372920A-5DBA-492E-84F3-8A26D19382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MSansBlack-boldItalic.fntdata"/><Relationship Id="rId25" Type="http://schemas.openxmlformats.org/officeDocument/2006/relationships/font" Target="fonts/DMSansBlack-bold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ea457b7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9ea457b7a9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ea457b7a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9ea457b7a9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efa422c2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efa422c29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efa422c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9efa422c2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efa422c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9efa422c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efa422c2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9efa422c29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efa422c2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9efa422c29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f2e6d4ff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9f2e6d4fff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ea457b7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9ea457b7a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ea457b7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9ea457b7a9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f2e6d4ff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9f2e6d4fff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f2e6d4ff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9f2e6d4fff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3" Type="http://schemas.openxmlformats.org/officeDocument/2006/relationships/image" Target="../media/image5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4.png"/><Relationship Id="rId15" Type="http://schemas.openxmlformats.org/officeDocument/2006/relationships/image" Target="../media/image2.png"/><Relationship Id="rId14" Type="http://schemas.openxmlformats.org/officeDocument/2006/relationships/image" Target="../media/image8.png"/><Relationship Id="rId17" Type="http://schemas.openxmlformats.org/officeDocument/2006/relationships/image" Target="../media/image13.png"/><Relationship Id="rId16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6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43.png"/><Relationship Id="rId5" Type="http://schemas.openxmlformats.org/officeDocument/2006/relationships/image" Target="../media/image6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5.png"/><Relationship Id="rId6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37.png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2.png"/><Relationship Id="rId8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7.png"/><Relationship Id="rId13" Type="http://schemas.openxmlformats.org/officeDocument/2006/relationships/image" Target="../media/image8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5" Type="http://schemas.openxmlformats.org/officeDocument/2006/relationships/image" Target="../media/image9.png"/><Relationship Id="rId14" Type="http://schemas.openxmlformats.org/officeDocument/2006/relationships/image" Target="../media/image2.png"/><Relationship Id="rId16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7.png"/><Relationship Id="rId13" Type="http://schemas.openxmlformats.org/officeDocument/2006/relationships/image" Target="../media/image8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5" Type="http://schemas.openxmlformats.org/officeDocument/2006/relationships/image" Target="../media/image9.png"/><Relationship Id="rId14" Type="http://schemas.openxmlformats.org/officeDocument/2006/relationships/image" Target="../media/image2.png"/><Relationship Id="rId16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42.png"/><Relationship Id="rId7" Type="http://schemas.openxmlformats.org/officeDocument/2006/relationships/image" Target="../media/image28.png"/><Relationship Id="rId8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51.png"/><Relationship Id="rId8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30.png"/><Relationship Id="rId6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2329398" y="8614893"/>
            <a:ext cx="4899948" cy="3344214"/>
          </a:xfrm>
          <a:custGeom>
            <a:rect b="b" l="l" r="r" t="t"/>
            <a:pathLst>
              <a:path extrusionOk="0"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6030709" y="9258300"/>
            <a:ext cx="3059829" cy="751049"/>
          </a:xfrm>
          <a:custGeom>
            <a:rect b="b" l="l" r="r" t="t"/>
            <a:pathLst>
              <a:path extrusionOk="0"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4236705" y="6409875"/>
            <a:ext cx="724985" cy="920616"/>
          </a:xfrm>
          <a:custGeom>
            <a:rect b="b" l="l" r="r" t="t"/>
            <a:pathLst>
              <a:path extrusionOk="0"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4215205" y="8540136"/>
            <a:ext cx="4602314" cy="3618569"/>
          </a:xfrm>
          <a:custGeom>
            <a:rect b="b" l="l" r="r" t="t"/>
            <a:pathLst>
              <a:path extrusionOk="0"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-674156" y="-1072630"/>
            <a:ext cx="4899948" cy="3068592"/>
          </a:xfrm>
          <a:custGeom>
            <a:rect b="b" l="l" r="r" t="t"/>
            <a:pathLst>
              <a:path extrusionOk="0"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12686214" y="-2578193"/>
            <a:ext cx="4292424" cy="3870986"/>
          </a:xfrm>
          <a:custGeom>
            <a:rect b="b" l="l" r="r" t="t"/>
            <a:pathLst>
              <a:path extrusionOk="0"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0138935" y="9258300"/>
            <a:ext cx="4076270" cy="2863579"/>
          </a:xfrm>
          <a:custGeom>
            <a:rect b="b" l="l" r="r" t="t"/>
            <a:pathLst>
              <a:path extrusionOk="0"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7409323" y="-2700100"/>
            <a:ext cx="5493058" cy="41148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4747568">
            <a:off x="-2972342" y="3665317"/>
            <a:ext cx="4896097" cy="2735694"/>
          </a:xfrm>
          <a:custGeom>
            <a:rect b="b" l="l" r="r" t="t"/>
            <a:pathLst>
              <a:path extrusionOk="0"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4831481" y="-1626507"/>
            <a:ext cx="2892762" cy="291930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17259300" y="2262342"/>
            <a:ext cx="3575541" cy="3575541"/>
          </a:xfrm>
          <a:custGeom>
            <a:rect b="b" l="l" r="r" t="t"/>
            <a:pathLst>
              <a:path extrusionOk="0"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2570549" y="9093737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-5282649">
            <a:off x="16440369" y="6970869"/>
            <a:ext cx="3382987" cy="1154444"/>
          </a:xfrm>
          <a:custGeom>
            <a:rect b="b" l="l" r="r" t="t"/>
            <a:pathLst>
              <a:path extrusionOk="0"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>
            <a:off x="16978638" y="-642644"/>
            <a:ext cx="3104522" cy="3342688"/>
          </a:xfrm>
          <a:custGeom>
            <a:rect b="b" l="l" r="r" t="t"/>
            <a:pathLst>
              <a:path extrusionOk="0"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 txBox="1"/>
          <p:nvPr/>
        </p:nvSpPr>
        <p:spPr>
          <a:xfrm>
            <a:off x="3688802" y="3136543"/>
            <a:ext cx="10910396" cy="3200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998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Project presentation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4914102" y="6624033"/>
            <a:ext cx="84597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8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Presented by </a:t>
            </a:r>
            <a:endParaRPr b="1" i="0" sz="4381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81">
                <a:latin typeface="DM Sans"/>
                <a:ea typeface="DM Sans"/>
                <a:cs typeface="DM Sans"/>
                <a:sym typeface="DM Sans"/>
              </a:rPr>
              <a:t>Jingyu Tan &amp; Haoze Mu</a:t>
            </a:r>
            <a:endParaRPr/>
          </a:p>
        </p:txBody>
      </p:sp>
      <p:sp>
        <p:nvSpPr>
          <p:cNvPr id="101" name="Google Shape;101;p1"/>
          <p:cNvSpPr/>
          <p:nvPr/>
        </p:nvSpPr>
        <p:spPr>
          <a:xfrm>
            <a:off x="4737926" y="2576219"/>
            <a:ext cx="724985" cy="920616"/>
          </a:xfrm>
          <a:custGeom>
            <a:rect b="b" l="l" r="r" t="t"/>
            <a:pathLst>
              <a:path extrusionOk="0"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ea457b7a9_0_72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198" name="Google Shape;198;g29ea457b7a9_0_72"/>
          <p:cNvSpPr/>
          <p:nvPr/>
        </p:nvSpPr>
        <p:spPr>
          <a:xfrm rot="-5279728">
            <a:off x="-2144793" y="5166310"/>
            <a:ext cx="7571778" cy="2583869"/>
          </a:xfrm>
          <a:custGeom>
            <a:rect b="b" l="l" r="r" t="t"/>
            <a:pathLst>
              <a:path extrusionOk="0" h="2582288" w="7567145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g29ea457b7a9_0_72"/>
          <p:cNvSpPr/>
          <p:nvPr/>
        </p:nvSpPr>
        <p:spPr>
          <a:xfrm>
            <a:off x="275181" y="3874039"/>
            <a:ext cx="5513037" cy="6211873"/>
          </a:xfrm>
          <a:custGeom>
            <a:rect b="b" l="l" r="r" t="t"/>
            <a:pathLst>
              <a:path extrusionOk="0" h="6211873" w="5513037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g29ea457b7a9_0_72"/>
          <p:cNvSpPr txBox="1"/>
          <p:nvPr/>
        </p:nvSpPr>
        <p:spPr>
          <a:xfrm>
            <a:off x="397025" y="124275"/>
            <a:ext cx="69780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</a:t>
            </a:r>
            <a:endParaRPr b="1"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Preparation</a:t>
            </a:r>
            <a:endParaRPr b="1"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5000">
                <a:latin typeface="DM Sans"/>
                <a:ea typeface="DM Sans"/>
                <a:cs typeface="DM Sans"/>
                <a:sym typeface="DM Sans"/>
              </a:rPr>
              <a:t>for Regression Tree</a:t>
            </a:r>
            <a:endParaRPr sz="5000"/>
          </a:p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9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g29ea457b7a9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350" y="491450"/>
            <a:ext cx="11932651" cy="97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ea457b7a9_0_82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207" name="Google Shape;207;g29ea457b7a9_0_82"/>
          <p:cNvSpPr txBox="1"/>
          <p:nvPr/>
        </p:nvSpPr>
        <p:spPr>
          <a:xfrm>
            <a:off x="217525" y="96675"/>
            <a:ext cx="8706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</a:t>
            </a:r>
            <a:endParaRPr b="1"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Preparation</a:t>
            </a:r>
            <a:endParaRPr b="1" sz="5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latin typeface="DM Sans"/>
                <a:ea typeface="DM Sans"/>
                <a:cs typeface="DM Sans"/>
                <a:sym typeface="DM Sans"/>
              </a:rPr>
              <a:t>for Neural Network</a:t>
            </a:r>
            <a:endParaRPr sz="5000"/>
          </a:p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" name="Google Shape;208;g29ea457b7a9_0_82"/>
          <p:cNvSpPr/>
          <p:nvPr/>
        </p:nvSpPr>
        <p:spPr>
          <a:xfrm rot="4751736">
            <a:off x="-645690" y="4064970"/>
            <a:ext cx="4897229" cy="2736327"/>
          </a:xfrm>
          <a:custGeom>
            <a:rect b="b" l="l" r="r" t="t"/>
            <a:pathLst>
              <a:path extrusionOk="0"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g29ea457b7a9_0_82"/>
          <p:cNvSpPr/>
          <p:nvPr/>
        </p:nvSpPr>
        <p:spPr>
          <a:xfrm>
            <a:off x="12882824" y="11"/>
            <a:ext cx="3169280" cy="2226419"/>
          </a:xfrm>
          <a:custGeom>
            <a:rect b="b" l="l" r="r" t="t"/>
            <a:pathLst>
              <a:path extrusionOk="0"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0" name="Google Shape;210;g29ea457b7a9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200" y="2509100"/>
            <a:ext cx="12786252" cy="75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</p:sp>
      <p:cxnSp>
        <p:nvCxnSpPr>
          <p:cNvPr id="216" name="Google Shape;216;p5"/>
          <p:cNvCxnSpPr/>
          <p:nvPr/>
        </p:nvCxnSpPr>
        <p:spPr>
          <a:xfrm>
            <a:off x="-886757" y="5074942"/>
            <a:ext cx="20061513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7" name="Google Shape;217;p5"/>
          <p:cNvGrpSpPr/>
          <p:nvPr/>
        </p:nvGrpSpPr>
        <p:grpSpPr>
          <a:xfrm>
            <a:off x="9169865" y="4854414"/>
            <a:ext cx="502067" cy="502067"/>
            <a:chOff x="0" y="0"/>
            <a:chExt cx="812800" cy="812800"/>
          </a:xfrm>
        </p:grpSpPr>
        <p:sp>
          <p:nvSpPr>
            <p:cNvPr id="218" name="Google Shape;218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9" name="Google Shape;219;p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4230441" y="4823914"/>
            <a:ext cx="502067" cy="502067"/>
            <a:chOff x="0" y="0"/>
            <a:chExt cx="812800" cy="812800"/>
          </a:xfrm>
        </p:grpSpPr>
        <p:sp>
          <p:nvSpPr>
            <p:cNvPr id="221" name="Google Shape;221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2" name="Google Shape;222;p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14270852" y="4823914"/>
            <a:ext cx="502067" cy="502067"/>
            <a:chOff x="0" y="0"/>
            <a:chExt cx="812800" cy="812800"/>
          </a:xfrm>
        </p:grpSpPr>
        <p:sp>
          <p:nvSpPr>
            <p:cNvPr id="224" name="Google Shape;224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5" name="Google Shape;225;p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5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5"/>
          <p:cNvSpPr txBox="1"/>
          <p:nvPr/>
        </p:nvSpPr>
        <p:spPr>
          <a:xfrm>
            <a:off x="4732500" y="1907450"/>
            <a:ext cx="88173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latin typeface="DM Sans"/>
                <a:ea typeface="DM Sans"/>
                <a:cs typeface="DM Sans"/>
                <a:sym typeface="DM Sans"/>
              </a:rPr>
              <a:t>Model Selection</a:t>
            </a:r>
            <a:endParaRPr/>
          </a:p>
        </p:txBody>
      </p:sp>
      <p:sp>
        <p:nvSpPr>
          <p:cNvPr id="227" name="Google Shape;227;p5"/>
          <p:cNvSpPr txBox="1"/>
          <p:nvPr/>
        </p:nvSpPr>
        <p:spPr>
          <a:xfrm>
            <a:off x="3290204" y="5555041"/>
            <a:ext cx="219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  <a:endParaRPr/>
          </a:p>
        </p:txBody>
      </p:sp>
      <p:sp>
        <p:nvSpPr>
          <p:cNvPr id="228" name="Google Shape;228;p5"/>
          <p:cNvSpPr txBox="1"/>
          <p:nvPr/>
        </p:nvSpPr>
        <p:spPr>
          <a:xfrm>
            <a:off x="8322231" y="5507166"/>
            <a:ext cx="219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  <a:endParaRPr/>
          </a:p>
        </p:txBody>
      </p:sp>
      <p:sp>
        <p:nvSpPr>
          <p:cNvPr id="229" name="Google Shape;229;p5"/>
          <p:cNvSpPr txBox="1"/>
          <p:nvPr/>
        </p:nvSpPr>
        <p:spPr>
          <a:xfrm>
            <a:off x="2964676" y="6427375"/>
            <a:ext cx="303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rPr>
              <a:t>Regression </a:t>
            </a:r>
            <a:r>
              <a:rPr lang="en-US" sz="3000">
                <a:latin typeface="DM Sans Black"/>
                <a:ea typeface="DM Sans Black"/>
                <a:cs typeface="DM Sans Black"/>
                <a:sym typeface="DM Sans Black"/>
              </a:rPr>
              <a:t>Tree</a:t>
            </a:r>
            <a:endParaRPr sz="30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13155368" y="6378754"/>
            <a:ext cx="2733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M Sans Black"/>
                <a:ea typeface="DM Sans Black"/>
                <a:cs typeface="DM Sans Black"/>
                <a:sym typeface="DM Sans Black"/>
              </a:rPr>
              <a:t>Neural Network</a:t>
            </a:r>
            <a:endParaRPr sz="30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13423292" y="5467616"/>
            <a:ext cx="219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-1573240" y="8893298"/>
            <a:ext cx="4051334" cy="2765036"/>
          </a:xfrm>
          <a:custGeom>
            <a:rect b="b" l="l" r="r" t="t"/>
            <a:pathLst>
              <a:path extrusionOk="0"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5"/>
          <p:cNvSpPr/>
          <p:nvPr/>
        </p:nvSpPr>
        <p:spPr>
          <a:xfrm>
            <a:off x="15262955" y="8864586"/>
            <a:ext cx="4602314" cy="3618569"/>
          </a:xfrm>
          <a:custGeom>
            <a:rect b="b" l="l" r="r" t="t"/>
            <a:pathLst>
              <a:path extrusionOk="0"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5"/>
          <p:cNvSpPr/>
          <p:nvPr/>
        </p:nvSpPr>
        <p:spPr>
          <a:xfrm>
            <a:off x="-674156" y="-1322787"/>
            <a:ext cx="4224468" cy="2645573"/>
          </a:xfrm>
          <a:custGeom>
            <a:rect b="b" l="l" r="r" t="t"/>
            <a:pathLst>
              <a:path extrusionOk="0"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5"/>
          <p:cNvSpPr/>
          <p:nvPr/>
        </p:nvSpPr>
        <p:spPr>
          <a:xfrm>
            <a:off x="11101574" y="9560661"/>
            <a:ext cx="3169280" cy="2226419"/>
          </a:xfrm>
          <a:custGeom>
            <a:rect b="b" l="l" r="r" t="t"/>
            <a:pathLst>
              <a:path extrusionOk="0"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5"/>
          <p:cNvSpPr/>
          <p:nvPr/>
        </p:nvSpPr>
        <p:spPr>
          <a:xfrm>
            <a:off x="9653627" y="-3037933"/>
            <a:ext cx="5493058" cy="41148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5"/>
          <p:cNvSpPr/>
          <p:nvPr/>
        </p:nvSpPr>
        <p:spPr>
          <a:xfrm rot="-5400000">
            <a:off x="4745771" y="-1877331"/>
            <a:ext cx="2892762" cy="291930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5"/>
          <p:cNvSpPr/>
          <p:nvPr/>
        </p:nvSpPr>
        <p:spPr>
          <a:xfrm>
            <a:off x="2932282" y="9271808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>
            <a:off x="15262955" y="-1072630"/>
            <a:ext cx="1996345" cy="2149497"/>
          </a:xfrm>
          <a:custGeom>
            <a:rect b="b" l="l" r="r" t="t"/>
            <a:pathLst>
              <a:path extrusionOk="0"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8054318" y="6427366"/>
            <a:ext cx="273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M Sans Black"/>
                <a:ea typeface="DM Sans Black"/>
                <a:cs typeface="DM Sans Black"/>
                <a:sym typeface="DM Sans Black"/>
              </a:rPr>
              <a:t>XGBRegressor</a:t>
            </a:r>
            <a:endParaRPr sz="3000">
              <a:latin typeface="DM Sans Black"/>
              <a:ea typeface="DM Sans Black"/>
              <a:cs typeface="DM Sans Black"/>
              <a:sym typeface="DM Sans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efa422c29_0_127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246" name="Google Shape;246;g29efa422c29_0_127"/>
          <p:cNvSpPr/>
          <p:nvPr/>
        </p:nvSpPr>
        <p:spPr>
          <a:xfrm>
            <a:off x="846675" y="4254950"/>
            <a:ext cx="10752600" cy="575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9efa422c29_0_127"/>
          <p:cNvSpPr txBox="1"/>
          <p:nvPr/>
        </p:nvSpPr>
        <p:spPr>
          <a:xfrm>
            <a:off x="846675" y="620413"/>
            <a:ext cx="104481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Regression Tree Model Fitting</a:t>
            </a:r>
            <a:endParaRPr b="1"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8" name="Google Shape;248;g29efa422c29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675" y="1619825"/>
            <a:ext cx="10752600" cy="19985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g29efa422c29_0_127"/>
          <p:cNvSpPr/>
          <p:nvPr/>
        </p:nvSpPr>
        <p:spPr>
          <a:xfrm rot="5400000">
            <a:off x="13222519" y="5525195"/>
            <a:ext cx="4899948" cy="3068592"/>
          </a:xfrm>
          <a:custGeom>
            <a:rect b="b" l="l" r="r" t="t"/>
            <a:pathLst>
              <a:path extrusionOk="0"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g29efa422c29_0_127"/>
          <p:cNvSpPr txBox="1"/>
          <p:nvPr/>
        </p:nvSpPr>
        <p:spPr>
          <a:xfrm>
            <a:off x="3722700" y="4506950"/>
            <a:ext cx="47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DM Sans"/>
                <a:ea typeface="DM Sans"/>
                <a:cs typeface="DM Sans"/>
                <a:sym typeface="DM Sans"/>
              </a:rPr>
              <a:t>Identify feature importances</a:t>
            </a:r>
            <a:endParaRPr b="1" sz="26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1" name="Google Shape;251;g29efa422c29_0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425" y="5424725"/>
            <a:ext cx="10189101" cy="13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9efa422c29_0_127"/>
          <p:cNvPicPr preferRelativeResize="0"/>
          <p:nvPr/>
        </p:nvPicPr>
        <p:blipFill rotWithShape="1">
          <a:blip r:embed="rId7">
            <a:alphaModFix/>
          </a:blip>
          <a:srcRect b="78782" l="0" r="0" t="0"/>
          <a:stretch/>
        </p:blipFill>
        <p:spPr>
          <a:xfrm>
            <a:off x="1522500" y="7032575"/>
            <a:ext cx="9400949" cy="242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9efa422c29_0_127"/>
          <p:cNvSpPr txBox="1"/>
          <p:nvPr/>
        </p:nvSpPr>
        <p:spPr>
          <a:xfrm>
            <a:off x="5895975" y="9371375"/>
            <a:ext cx="654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···</a:t>
            </a:r>
            <a:endParaRPr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g29efa422c29_0_127"/>
          <p:cNvSpPr/>
          <p:nvPr/>
        </p:nvSpPr>
        <p:spPr>
          <a:xfrm rot="10800000">
            <a:off x="13693702" y="-424479"/>
            <a:ext cx="4899948" cy="3344214"/>
          </a:xfrm>
          <a:custGeom>
            <a:rect b="b" l="l" r="r" t="t"/>
            <a:pathLst>
              <a:path extrusionOk="0"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g29efa422c29_0_127"/>
          <p:cNvSpPr/>
          <p:nvPr/>
        </p:nvSpPr>
        <p:spPr>
          <a:xfrm>
            <a:off x="846675" y="4254950"/>
            <a:ext cx="10752600" cy="86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efa422c29_0_11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261" name="Google Shape;261;g29efa422c29_0_11"/>
          <p:cNvSpPr txBox="1"/>
          <p:nvPr/>
        </p:nvSpPr>
        <p:spPr>
          <a:xfrm>
            <a:off x="365400" y="604125"/>
            <a:ext cx="1109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GB Regressor Model Fitting</a:t>
            </a:r>
            <a:endParaRPr sz="6000"/>
          </a:p>
        </p:txBody>
      </p:sp>
      <p:pic>
        <p:nvPicPr>
          <p:cNvPr id="262" name="Google Shape;262;g29efa422c29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00" y="1816475"/>
            <a:ext cx="15777824" cy="50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9efa422c29_0_11"/>
          <p:cNvSpPr/>
          <p:nvPr/>
        </p:nvSpPr>
        <p:spPr>
          <a:xfrm>
            <a:off x="9976595" y="5089019"/>
            <a:ext cx="4208573" cy="4247184"/>
          </a:xfrm>
          <a:custGeom>
            <a:rect b="b" l="l" r="r" t="t"/>
            <a:pathLst>
              <a:path extrusionOk="0"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g29efa422c29_0_11"/>
          <p:cNvSpPr/>
          <p:nvPr/>
        </p:nvSpPr>
        <p:spPr>
          <a:xfrm>
            <a:off x="12478536" y="4708436"/>
            <a:ext cx="5251236" cy="5008368"/>
          </a:xfrm>
          <a:custGeom>
            <a:rect b="b" l="l" r="r" t="t"/>
            <a:pathLst>
              <a:path extrusionOk="0" h="1745076" w="1829699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efa422c29_0_0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270" name="Google Shape;270;g29efa422c29_0_0"/>
          <p:cNvSpPr txBox="1"/>
          <p:nvPr/>
        </p:nvSpPr>
        <p:spPr>
          <a:xfrm>
            <a:off x="11127513" y="763575"/>
            <a:ext cx="69237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Neutral Network</a:t>
            </a: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6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Model Fitting</a:t>
            </a:r>
            <a:endParaRPr sz="6000"/>
          </a:p>
        </p:txBody>
      </p:sp>
      <p:sp>
        <p:nvSpPr>
          <p:cNvPr id="271" name="Google Shape;271;g29efa422c29_0_0"/>
          <p:cNvSpPr/>
          <p:nvPr/>
        </p:nvSpPr>
        <p:spPr>
          <a:xfrm>
            <a:off x="11562545" y="3429006"/>
            <a:ext cx="4208573" cy="4247184"/>
          </a:xfrm>
          <a:custGeom>
            <a:rect b="b" l="l" r="r" t="t"/>
            <a:pathLst>
              <a:path extrusionOk="0"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g29efa422c29_0_0"/>
          <p:cNvSpPr/>
          <p:nvPr/>
        </p:nvSpPr>
        <p:spPr>
          <a:xfrm>
            <a:off x="10998753" y="4117598"/>
            <a:ext cx="7181225" cy="5008904"/>
          </a:xfrm>
          <a:custGeom>
            <a:rect b="b" l="l" r="r" t="t"/>
            <a:pathLst>
              <a:path extrusionOk="0"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3" name="Google Shape;273;g29efa422c2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900" y="251650"/>
            <a:ext cx="9516149" cy="978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efa422c29_0_80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279" name="Google Shape;279;g29efa422c29_0_80"/>
          <p:cNvSpPr txBox="1"/>
          <p:nvPr/>
        </p:nvSpPr>
        <p:spPr>
          <a:xfrm>
            <a:off x="1560200" y="1530925"/>
            <a:ext cx="157314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latin typeface="DM Sans"/>
                <a:ea typeface="DM Sans"/>
                <a:cs typeface="DM Sans"/>
                <a:sym typeface="DM Sans"/>
              </a:rPr>
              <a:t>Model Evaluation</a:t>
            </a:r>
            <a:endParaRPr sz="100"/>
          </a:p>
        </p:txBody>
      </p:sp>
      <p:sp>
        <p:nvSpPr>
          <p:cNvPr id="280" name="Google Shape;280;g29efa422c29_0_80"/>
          <p:cNvSpPr/>
          <p:nvPr/>
        </p:nvSpPr>
        <p:spPr>
          <a:xfrm>
            <a:off x="4431481" y="-2364815"/>
            <a:ext cx="4980952" cy="3731186"/>
          </a:xfrm>
          <a:custGeom>
            <a:rect b="b" l="l" r="r" t="t"/>
            <a:pathLst>
              <a:path extrusionOk="0"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g29efa422c29_0_80"/>
          <p:cNvSpPr/>
          <p:nvPr/>
        </p:nvSpPr>
        <p:spPr>
          <a:xfrm>
            <a:off x="-968071" y="-772037"/>
            <a:ext cx="2597326" cy="2796583"/>
          </a:xfrm>
          <a:custGeom>
            <a:rect b="b" l="l" r="r" t="t"/>
            <a:pathLst>
              <a:path extrusionOk="0"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g29efa422c29_0_80"/>
          <p:cNvSpPr/>
          <p:nvPr/>
        </p:nvSpPr>
        <p:spPr>
          <a:xfrm>
            <a:off x="-2490271" y="8408761"/>
            <a:ext cx="3870946" cy="950141"/>
          </a:xfrm>
          <a:custGeom>
            <a:rect b="b" l="l" r="r" t="t"/>
            <a:pathLst>
              <a:path extrusionOk="0"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g29efa422c29_0_80"/>
          <p:cNvSpPr/>
          <p:nvPr/>
        </p:nvSpPr>
        <p:spPr>
          <a:xfrm>
            <a:off x="16394074" y="-772014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84" name="Google Shape;284;g29efa422c29_0_80"/>
          <p:cNvGraphicFramePr/>
          <p:nvPr/>
        </p:nvGraphicFramePr>
        <p:xfrm>
          <a:off x="1380675" y="394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{6372920A-5DBA-492E-84F3-8A26D19382F9}</a:tableStyleId>
              </a:tblPr>
              <a:tblGrid>
                <a:gridCol w="3753350"/>
                <a:gridCol w="3753350"/>
                <a:gridCol w="3753350"/>
                <a:gridCol w="375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DM Sans Black"/>
                          <a:ea typeface="DM Sans Black"/>
                          <a:cs typeface="DM Sans Black"/>
                          <a:sym typeface="DM Sans Black"/>
                        </a:rPr>
                        <a:t>Regression Tree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DM Sans Black"/>
                          <a:ea typeface="DM Sans Black"/>
                          <a:cs typeface="DM Sans Black"/>
                          <a:sym typeface="DM Sans Black"/>
                        </a:rPr>
                        <a:t>XGB Regressor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DM Sans Black"/>
                          <a:ea typeface="DM Sans Black"/>
                          <a:cs typeface="DM Sans Black"/>
                          <a:sym typeface="DM Sans Black"/>
                        </a:rPr>
                        <a:t>Neural Network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DM Sans Black"/>
                          <a:ea typeface="DM Sans Black"/>
                          <a:cs typeface="DM Sans Black"/>
                          <a:sym typeface="DM Sans Black"/>
                        </a:rPr>
                        <a:t>RMSE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/>
                        <a:t>0.039354</a:t>
                      </a:r>
                      <a:endParaRPr sz="27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0.001115</a:t>
                      </a:r>
                      <a:endParaRPr sz="27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0.001225</a:t>
                      </a:r>
                      <a:endParaRPr sz="27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DM Sans Black"/>
                          <a:ea typeface="DM Sans Black"/>
                          <a:cs typeface="DM Sans Black"/>
                          <a:sym typeface="DM Sans Black"/>
                        </a:rPr>
                        <a:t>R Squared</a:t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0.587961</a:t>
                      </a:r>
                      <a:endParaRPr sz="27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0.786097</a:t>
                      </a:r>
                      <a:endParaRPr sz="27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0.740702</a:t>
                      </a:r>
                      <a:endParaRPr sz="27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5" name="Google Shape;285;g29efa422c29_0_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0100" y="3894925"/>
            <a:ext cx="15214551" cy="223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291" name="Google Shape;291;p11"/>
          <p:cNvSpPr/>
          <p:nvPr/>
        </p:nvSpPr>
        <p:spPr>
          <a:xfrm>
            <a:off x="-2329398" y="8614893"/>
            <a:ext cx="4899948" cy="3344214"/>
          </a:xfrm>
          <a:custGeom>
            <a:rect b="b" l="l" r="r" t="t"/>
            <a:pathLst>
              <a:path extrusionOk="0"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11"/>
          <p:cNvSpPr/>
          <p:nvPr/>
        </p:nvSpPr>
        <p:spPr>
          <a:xfrm>
            <a:off x="6030709" y="9258300"/>
            <a:ext cx="3059829" cy="751049"/>
          </a:xfrm>
          <a:custGeom>
            <a:rect b="b" l="l" r="r" t="t"/>
            <a:pathLst>
              <a:path extrusionOk="0"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11"/>
          <p:cNvSpPr/>
          <p:nvPr/>
        </p:nvSpPr>
        <p:spPr>
          <a:xfrm>
            <a:off x="14215205" y="8540136"/>
            <a:ext cx="4602314" cy="3618569"/>
          </a:xfrm>
          <a:custGeom>
            <a:rect b="b" l="l" r="r" t="t"/>
            <a:pathLst>
              <a:path extrusionOk="0"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11"/>
          <p:cNvSpPr/>
          <p:nvPr/>
        </p:nvSpPr>
        <p:spPr>
          <a:xfrm>
            <a:off x="-674156" y="-1072630"/>
            <a:ext cx="4899948" cy="3068592"/>
          </a:xfrm>
          <a:custGeom>
            <a:rect b="b" l="l" r="r" t="t"/>
            <a:pathLst>
              <a:path extrusionOk="0"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11"/>
          <p:cNvSpPr/>
          <p:nvPr/>
        </p:nvSpPr>
        <p:spPr>
          <a:xfrm>
            <a:off x="12686214" y="-2578193"/>
            <a:ext cx="4292424" cy="3870986"/>
          </a:xfrm>
          <a:custGeom>
            <a:rect b="b" l="l" r="r" t="t"/>
            <a:pathLst>
              <a:path extrusionOk="0"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11"/>
          <p:cNvSpPr/>
          <p:nvPr/>
        </p:nvSpPr>
        <p:spPr>
          <a:xfrm>
            <a:off x="10138935" y="9258300"/>
            <a:ext cx="4076270" cy="2863579"/>
          </a:xfrm>
          <a:custGeom>
            <a:rect b="b" l="l" r="r" t="t"/>
            <a:pathLst>
              <a:path extrusionOk="0"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11"/>
          <p:cNvSpPr/>
          <p:nvPr/>
        </p:nvSpPr>
        <p:spPr>
          <a:xfrm>
            <a:off x="7409323" y="-2700100"/>
            <a:ext cx="5493058" cy="41148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11"/>
          <p:cNvSpPr/>
          <p:nvPr/>
        </p:nvSpPr>
        <p:spPr>
          <a:xfrm rot="4747568">
            <a:off x="-2972342" y="3665317"/>
            <a:ext cx="4896097" cy="2735694"/>
          </a:xfrm>
          <a:custGeom>
            <a:rect b="b" l="l" r="r" t="t"/>
            <a:pathLst>
              <a:path extrusionOk="0"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1"/>
          <p:cNvSpPr/>
          <p:nvPr/>
        </p:nvSpPr>
        <p:spPr>
          <a:xfrm>
            <a:off x="4831481" y="-1626507"/>
            <a:ext cx="2892762" cy="291930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11"/>
          <p:cNvSpPr/>
          <p:nvPr/>
        </p:nvSpPr>
        <p:spPr>
          <a:xfrm>
            <a:off x="17259300" y="2262342"/>
            <a:ext cx="3575541" cy="3575541"/>
          </a:xfrm>
          <a:custGeom>
            <a:rect b="b" l="l" r="r" t="t"/>
            <a:pathLst>
              <a:path extrusionOk="0"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11"/>
          <p:cNvSpPr/>
          <p:nvPr/>
        </p:nvSpPr>
        <p:spPr>
          <a:xfrm>
            <a:off x="2570549" y="9093737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11"/>
          <p:cNvSpPr/>
          <p:nvPr/>
        </p:nvSpPr>
        <p:spPr>
          <a:xfrm rot="-5282649">
            <a:off x="16440369" y="6970869"/>
            <a:ext cx="3382987" cy="1154444"/>
          </a:xfrm>
          <a:custGeom>
            <a:rect b="b" l="l" r="r" t="t"/>
            <a:pathLst>
              <a:path extrusionOk="0"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11"/>
          <p:cNvSpPr/>
          <p:nvPr/>
        </p:nvSpPr>
        <p:spPr>
          <a:xfrm>
            <a:off x="16978638" y="-642644"/>
            <a:ext cx="3104522" cy="3342688"/>
          </a:xfrm>
          <a:custGeom>
            <a:rect b="b" l="l" r="r" t="t"/>
            <a:pathLst>
              <a:path extrusionOk="0"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1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597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 very much!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efa422c29_0_106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310" name="Google Shape;310;g29efa422c29_0_106"/>
          <p:cNvSpPr/>
          <p:nvPr/>
        </p:nvSpPr>
        <p:spPr>
          <a:xfrm>
            <a:off x="-2329398" y="8614893"/>
            <a:ext cx="4899948" cy="3344214"/>
          </a:xfrm>
          <a:custGeom>
            <a:rect b="b" l="l" r="r" t="t"/>
            <a:pathLst>
              <a:path extrusionOk="0"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g29efa422c29_0_106"/>
          <p:cNvSpPr/>
          <p:nvPr/>
        </p:nvSpPr>
        <p:spPr>
          <a:xfrm>
            <a:off x="6030709" y="9258300"/>
            <a:ext cx="3059829" cy="751049"/>
          </a:xfrm>
          <a:custGeom>
            <a:rect b="b" l="l" r="r" t="t"/>
            <a:pathLst>
              <a:path extrusionOk="0"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g29efa422c29_0_106"/>
          <p:cNvSpPr/>
          <p:nvPr/>
        </p:nvSpPr>
        <p:spPr>
          <a:xfrm>
            <a:off x="14215205" y="8540136"/>
            <a:ext cx="4602314" cy="3618569"/>
          </a:xfrm>
          <a:custGeom>
            <a:rect b="b" l="l" r="r" t="t"/>
            <a:pathLst>
              <a:path extrusionOk="0"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g29efa422c29_0_106"/>
          <p:cNvSpPr/>
          <p:nvPr/>
        </p:nvSpPr>
        <p:spPr>
          <a:xfrm>
            <a:off x="-674156" y="-1072630"/>
            <a:ext cx="4899948" cy="3068592"/>
          </a:xfrm>
          <a:custGeom>
            <a:rect b="b" l="l" r="r" t="t"/>
            <a:pathLst>
              <a:path extrusionOk="0"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g29efa422c29_0_106"/>
          <p:cNvSpPr/>
          <p:nvPr/>
        </p:nvSpPr>
        <p:spPr>
          <a:xfrm>
            <a:off x="12686214" y="-2578193"/>
            <a:ext cx="4292424" cy="3870986"/>
          </a:xfrm>
          <a:custGeom>
            <a:rect b="b" l="l" r="r" t="t"/>
            <a:pathLst>
              <a:path extrusionOk="0"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g29efa422c29_0_106"/>
          <p:cNvSpPr/>
          <p:nvPr/>
        </p:nvSpPr>
        <p:spPr>
          <a:xfrm>
            <a:off x="10138935" y="9258300"/>
            <a:ext cx="4076270" cy="2863579"/>
          </a:xfrm>
          <a:custGeom>
            <a:rect b="b" l="l" r="r" t="t"/>
            <a:pathLst>
              <a:path extrusionOk="0"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g29efa422c29_0_106"/>
          <p:cNvSpPr/>
          <p:nvPr/>
        </p:nvSpPr>
        <p:spPr>
          <a:xfrm>
            <a:off x="7409323" y="-2700100"/>
            <a:ext cx="5493058" cy="4114800"/>
          </a:xfrm>
          <a:custGeom>
            <a:rect b="b" l="l" r="r" t="t"/>
            <a:pathLst>
              <a:path extrusionOk="0"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g29efa422c29_0_106"/>
          <p:cNvSpPr/>
          <p:nvPr/>
        </p:nvSpPr>
        <p:spPr>
          <a:xfrm rot="4751736">
            <a:off x="-2976340" y="3664545"/>
            <a:ext cx="4897229" cy="2736327"/>
          </a:xfrm>
          <a:custGeom>
            <a:rect b="b" l="l" r="r" t="t"/>
            <a:pathLst>
              <a:path extrusionOk="0"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g29efa422c29_0_106"/>
          <p:cNvSpPr/>
          <p:nvPr/>
        </p:nvSpPr>
        <p:spPr>
          <a:xfrm>
            <a:off x="4831481" y="-1626507"/>
            <a:ext cx="2892762" cy="291930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g29efa422c29_0_106"/>
          <p:cNvSpPr/>
          <p:nvPr/>
        </p:nvSpPr>
        <p:spPr>
          <a:xfrm>
            <a:off x="17259300" y="2262342"/>
            <a:ext cx="3575541" cy="3575541"/>
          </a:xfrm>
          <a:custGeom>
            <a:rect b="b" l="l" r="r" t="t"/>
            <a:pathLst>
              <a:path extrusionOk="0"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g29efa422c29_0_106"/>
          <p:cNvSpPr/>
          <p:nvPr/>
        </p:nvSpPr>
        <p:spPr>
          <a:xfrm>
            <a:off x="2570549" y="9093737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g29efa422c29_0_106"/>
          <p:cNvSpPr/>
          <p:nvPr/>
        </p:nvSpPr>
        <p:spPr>
          <a:xfrm rot="-5279728">
            <a:off x="16441142" y="6970033"/>
            <a:ext cx="3385058" cy="1155151"/>
          </a:xfrm>
          <a:custGeom>
            <a:rect b="b" l="l" r="r" t="t"/>
            <a:pathLst>
              <a:path extrusionOk="0"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g29efa422c29_0_106"/>
          <p:cNvSpPr/>
          <p:nvPr/>
        </p:nvSpPr>
        <p:spPr>
          <a:xfrm>
            <a:off x="16978638" y="-642644"/>
            <a:ext cx="3104522" cy="3342688"/>
          </a:xfrm>
          <a:custGeom>
            <a:rect b="b" l="l" r="r" t="t"/>
            <a:pathLst>
              <a:path extrusionOk="0"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g29efa422c29_0_106"/>
          <p:cNvSpPr txBox="1"/>
          <p:nvPr/>
        </p:nvSpPr>
        <p:spPr>
          <a:xfrm>
            <a:off x="3688802" y="4055317"/>
            <a:ext cx="109104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97">
                <a:latin typeface="DM Sans"/>
                <a:ea typeface="DM Sans"/>
                <a:cs typeface="DM Sans"/>
                <a:sym typeface="DM Sans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 rot="-5400000">
            <a:off x="4083350" y="-3931475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>
            <a:off x="10994934" y="2091045"/>
            <a:ext cx="6264366" cy="6104909"/>
          </a:xfrm>
          <a:custGeom>
            <a:rect b="b" l="l" r="r" t="t"/>
            <a:pathLst>
              <a:path extrusionOk="0" h="6104909" w="6264366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 txBox="1"/>
          <p:nvPr/>
        </p:nvSpPr>
        <p:spPr>
          <a:xfrm>
            <a:off x="1434300" y="1995943"/>
            <a:ext cx="78489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Origin of the creative idea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15353489" y="8540136"/>
            <a:ext cx="4602314" cy="3618569"/>
          </a:xfrm>
          <a:custGeom>
            <a:rect b="b" l="l" r="r" t="t"/>
            <a:pathLst>
              <a:path extrusionOk="0"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>
            <a:off x="-674156" y="-1072630"/>
            <a:ext cx="4899948" cy="3068592"/>
          </a:xfrm>
          <a:custGeom>
            <a:rect b="b" l="l" r="r" t="t"/>
            <a:pathLst>
              <a:path extrusionOk="0"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/>
          <p:nvPr/>
        </p:nvSpPr>
        <p:spPr>
          <a:xfrm>
            <a:off x="9144000" y="9258300"/>
            <a:ext cx="4076270" cy="2863579"/>
          </a:xfrm>
          <a:custGeom>
            <a:rect b="b" l="l" r="r" t="t"/>
            <a:pathLst>
              <a:path extrusionOk="0"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5003948" y="-1890601"/>
            <a:ext cx="2892762" cy="2919301"/>
          </a:xfrm>
          <a:custGeom>
            <a:rect b="b" l="l" r="r" t="t"/>
            <a:pathLst>
              <a:path extrusionOk="0"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/>
          <p:nvPr/>
        </p:nvSpPr>
        <p:spPr>
          <a:xfrm rot="-5282649">
            <a:off x="16004285" y="265374"/>
            <a:ext cx="4017207" cy="1370872"/>
          </a:xfrm>
          <a:custGeom>
            <a:rect b="b" l="l" r="r" t="t"/>
            <a:pathLst>
              <a:path extrusionOk="0"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 txBox="1"/>
          <p:nvPr/>
        </p:nvSpPr>
        <p:spPr>
          <a:xfrm>
            <a:off x="1504950" y="4921552"/>
            <a:ext cx="7707600" cy="23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Use the stock price and volatility data, news data, EPS of Boeing Company (fundamental aspect), macroeconomic data like VIX, CPI, and so on to predict the </a:t>
            </a: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volatility of </a:t>
            </a: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daily stock price of Boeing Company.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02025" y="7524350"/>
            <a:ext cx="82486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1434300" y="7051988"/>
            <a:ext cx="2313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Target variable: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122" name="Google Shape;122;p3"/>
          <p:cNvSpPr/>
          <p:nvPr/>
        </p:nvSpPr>
        <p:spPr>
          <a:xfrm>
            <a:off x="4431481" y="-2364815"/>
            <a:ext cx="4980952" cy="3731186"/>
          </a:xfrm>
          <a:custGeom>
            <a:rect b="b" l="l" r="r" t="t"/>
            <a:pathLst>
              <a:path extrusionOk="0"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>
            <a:off x="-968071" y="-772037"/>
            <a:ext cx="2597326" cy="2796583"/>
          </a:xfrm>
          <a:custGeom>
            <a:rect b="b" l="l" r="r" t="t"/>
            <a:pathLst>
              <a:path extrusionOk="0"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3"/>
          <p:cNvSpPr txBox="1"/>
          <p:nvPr/>
        </p:nvSpPr>
        <p:spPr>
          <a:xfrm>
            <a:off x="1412250" y="1048450"/>
            <a:ext cx="14372100" cy="8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Used</a:t>
            </a:r>
            <a:endParaRPr b="1" sz="7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533400" lvl="0" marL="45720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Char char="●"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Provided: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-533400" lvl="1" marL="91440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Char char="-"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Intraday price and volatility data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Char char="●"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Collected: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-533400" lvl="1" marL="91440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Char char="-"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Sentiment: news data from multiple sources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-533400" lvl="1" marL="91440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Char char="-"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Fundamental: EPS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-533400" lvl="1" marL="91440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Char char="-"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Macroeconomic: Fed Funds rate, 10y, 1y, 1m yields, CPI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VIX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-533400" lvl="1" marL="91440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Char char="-"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Market: Boeing trading volume, Dow Jones Industrial Average, S&amp;P Aerospace &amp; Defense Select Industry Index, Crude oil price - Brent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-2490271" y="8408761"/>
            <a:ext cx="3870946" cy="950141"/>
          </a:xfrm>
          <a:custGeom>
            <a:rect b="b" l="l" r="r" t="t"/>
            <a:pathLst>
              <a:path extrusionOk="0"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3"/>
          <p:cNvSpPr/>
          <p:nvPr/>
        </p:nvSpPr>
        <p:spPr>
          <a:xfrm>
            <a:off x="16394074" y="-772014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f2e6d4fff_1_3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132" name="Google Shape;132;g29f2e6d4fff_1_3"/>
          <p:cNvSpPr txBox="1"/>
          <p:nvPr/>
        </p:nvSpPr>
        <p:spPr>
          <a:xfrm>
            <a:off x="1560200" y="1530925"/>
            <a:ext cx="157314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latin typeface="DM Sans"/>
                <a:ea typeface="DM Sans"/>
                <a:cs typeface="DM Sans"/>
                <a:sym typeface="DM Sans"/>
              </a:rPr>
              <a:t>Collecting Data (Macroeconomics)</a:t>
            </a:r>
            <a:endParaRPr sz="100"/>
          </a:p>
        </p:txBody>
      </p:sp>
      <p:sp>
        <p:nvSpPr>
          <p:cNvPr id="133" name="Google Shape;133;g29f2e6d4fff_1_3"/>
          <p:cNvSpPr txBox="1"/>
          <p:nvPr/>
        </p:nvSpPr>
        <p:spPr>
          <a:xfrm>
            <a:off x="1629257" y="2740675"/>
            <a:ext cx="5347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 V</a:t>
            </a:r>
            <a:r>
              <a:rPr lang="en-US" sz="7000">
                <a:latin typeface="DM Sans"/>
                <a:ea typeface="DM Sans"/>
                <a:cs typeface="DM Sans"/>
                <a:sym typeface="DM Sans"/>
              </a:rPr>
              <a:t>IX</a:t>
            </a:r>
            <a:endParaRPr sz="7000"/>
          </a:p>
        </p:txBody>
      </p:sp>
      <p:sp>
        <p:nvSpPr>
          <p:cNvPr id="134" name="Google Shape;134;g29f2e6d4fff_1_3"/>
          <p:cNvSpPr txBox="1"/>
          <p:nvPr/>
        </p:nvSpPr>
        <p:spPr>
          <a:xfrm>
            <a:off x="9257966" y="2633338"/>
            <a:ext cx="35046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 CPI </a:t>
            </a:r>
            <a:endParaRPr/>
          </a:p>
        </p:txBody>
      </p:sp>
      <p:sp>
        <p:nvSpPr>
          <p:cNvPr id="135" name="Google Shape;135;g29f2e6d4fff_1_3"/>
          <p:cNvSpPr/>
          <p:nvPr/>
        </p:nvSpPr>
        <p:spPr>
          <a:xfrm>
            <a:off x="4431481" y="-2364815"/>
            <a:ext cx="4980952" cy="3731186"/>
          </a:xfrm>
          <a:custGeom>
            <a:rect b="b" l="l" r="r" t="t"/>
            <a:pathLst>
              <a:path extrusionOk="0"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g29f2e6d4fff_1_3"/>
          <p:cNvSpPr/>
          <p:nvPr/>
        </p:nvSpPr>
        <p:spPr>
          <a:xfrm>
            <a:off x="-968071" y="-772037"/>
            <a:ext cx="2597326" cy="2796583"/>
          </a:xfrm>
          <a:custGeom>
            <a:rect b="b" l="l" r="r" t="t"/>
            <a:pathLst>
              <a:path extrusionOk="0"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7" name="Google Shape;137;g29f2e6d4fff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0200" y="3872550"/>
            <a:ext cx="7087651" cy="62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9f2e6d4fff_1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12425" y="3872575"/>
            <a:ext cx="3457575" cy="62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9f2e6d4fff_1_3"/>
          <p:cNvSpPr txBox="1"/>
          <p:nvPr/>
        </p:nvSpPr>
        <p:spPr>
          <a:xfrm>
            <a:off x="13634575" y="2666875"/>
            <a:ext cx="4098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r>
              <a:rPr lang="en-US" sz="8000"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0" i="0" lang="en-US" sz="8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8000">
                <a:latin typeface="DM Sans"/>
                <a:ea typeface="DM Sans"/>
                <a:cs typeface="DM Sans"/>
                <a:sym typeface="DM Sans"/>
              </a:rPr>
              <a:t>DJIA</a:t>
            </a:r>
            <a:r>
              <a:rPr b="0" i="0" lang="en-US" sz="8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  <p:pic>
        <p:nvPicPr>
          <p:cNvPr id="140" name="Google Shape;140;g29f2e6d4fff_1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88025" y="3872575"/>
            <a:ext cx="4991100" cy="62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9f2e6d4fff_1_3"/>
          <p:cNvSpPr/>
          <p:nvPr/>
        </p:nvSpPr>
        <p:spPr>
          <a:xfrm>
            <a:off x="-2490271" y="8408761"/>
            <a:ext cx="3870946" cy="950141"/>
          </a:xfrm>
          <a:custGeom>
            <a:rect b="b" l="l" r="r" t="t"/>
            <a:pathLst>
              <a:path extrusionOk="0"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g29f2e6d4fff_1_3"/>
          <p:cNvSpPr/>
          <p:nvPr/>
        </p:nvSpPr>
        <p:spPr>
          <a:xfrm>
            <a:off x="16394074" y="-772014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ea457b7a9_0_27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148" name="Google Shape;148;g29ea457b7a9_0_27"/>
          <p:cNvSpPr txBox="1"/>
          <p:nvPr/>
        </p:nvSpPr>
        <p:spPr>
          <a:xfrm>
            <a:off x="1443950" y="1501525"/>
            <a:ext cx="168441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00">
                <a:latin typeface="DM Sans"/>
                <a:ea typeface="DM Sans"/>
                <a:cs typeface="DM Sans"/>
                <a:sym typeface="DM Sans"/>
              </a:rPr>
              <a:t>Collecting Data (Fundamental Aspects)</a:t>
            </a:r>
            <a:endParaRPr sz="100"/>
          </a:p>
        </p:txBody>
      </p:sp>
      <p:sp>
        <p:nvSpPr>
          <p:cNvPr id="149" name="Google Shape;149;g29ea457b7a9_0_27"/>
          <p:cNvSpPr txBox="1"/>
          <p:nvPr/>
        </p:nvSpPr>
        <p:spPr>
          <a:xfrm>
            <a:off x="1443957" y="2740675"/>
            <a:ext cx="5347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  <a:r>
              <a:rPr lang="en-US" sz="7000">
                <a:latin typeface="DM Sans"/>
                <a:ea typeface="DM Sans"/>
                <a:cs typeface="DM Sans"/>
                <a:sym typeface="DM Sans"/>
              </a:rPr>
              <a:t> EPS</a:t>
            </a:r>
            <a:endParaRPr sz="7000"/>
          </a:p>
        </p:txBody>
      </p:sp>
      <p:sp>
        <p:nvSpPr>
          <p:cNvPr id="150" name="Google Shape;150;g29ea457b7a9_0_27"/>
          <p:cNvSpPr txBox="1"/>
          <p:nvPr/>
        </p:nvSpPr>
        <p:spPr>
          <a:xfrm>
            <a:off x="7475700" y="2740675"/>
            <a:ext cx="10118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 </a:t>
            </a:r>
            <a:r>
              <a:rPr lang="en-US" sz="8000">
                <a:latin typeface="DM Sans"/>
                <a:ea typeface="DM Sans"/>
                <a:cs typeface="DM Sans"/>
                <a:sym typeface="DM Sans"/>
              </a:rPr>
              <a:t>DAILY Volume</a:t>
            </a:r>
            <a:endParaRPr/>
          </a:p>
        </p:txBody>
      </p:sp>
      <p:sp>
        <p:nvSpPr>
          <p:cNvPr id="151" name="Google Shape;151;g29ea457b7a9_0_27"/>
          <p:cNvSpPr/>
          <p:nvPr/>
        </p:nvSpPr>
        <p:spPr>
          <a:xfrm>
            <a:off x="4431481" y="-2364815"/>
            <a:ext cx="4980952" cy="3731186"/>
          </a:xfrm>
          <a:custGeom>
            <a:rect b="b" l="l" r="r" t="t"/>
            <a:pathLst>
              <a:path extrusionOk="0"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g29ea457b7a9_0_27"/>
          <p:cNvSpPr/>
          <p:nvPr/>
        </p:nvSpPr>
        <p:spPr>
          <a:xfrm>
            <a:off x="-1153371" y="-744412"/>
            <a:ext cx="2597326" cy="2796583"/>
          </a:xfrm>
          <a:custGeom>
            <a:rect b="b" l="l" r="r" t="t"/>
            <a:pathLst>
              <a:path extrusionOk="0"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g29ea457b7a9_0_27"/>
          <p:cNvSpPr/>
          <p:nvPr/>
        </p:nvSpPr>
        <p:spPr>
          <a:xfrm>
            <a:off x="-1361351" y="8381136"/>
            <a:ext cx="2587020" cy="2386526"/>
          </a:xfrm>
          <a:custGeom>
            <a:rect b="b" l="l" r="r" t="t"/>
            <a:pathLst>
              <a:path extrusionOk="0"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4" name="Google Shape;154;g29ea457b7a9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3950" y="4173237"/>
            <a:ext cx="5057775" cy="54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9ea457b7a9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5700" y="4201975"/>
            <a:ext cx="8296075" cy="53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ea457b7a9_0_37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161" name="Google Shape;161;g29ea457b7a9_0_37"/>
          <p:cNvSpPr txBox="1"/>
          <p:nvPr/>
        </p:nvSpPr>
        <p:spPr>
          <a:xfrm>
            <a:off x="1560200" y="1530925"/>
            <a:ext cx="157314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latin typeface="DM Sans"/>
                <a:ea typeface="DM Sans"/>
                <a:cs typeface="DM Sans"/>
                <a:sym typeface="DM Sans"/>
              </a:rPr>
              <a:t>Collecting Data(Sentiment of News)</a:t>
            </a:r>
            <a:endParaRPr sz="100"/>
          </a:p>
        </p:txBody>
      </p:sp>
      <p:sp>
        <p:nvSpPr>
          <p:cNvPr id="162" name="Google Shape;162;g29ea457b7a9_0_37"/>
          <p:cNvSpPr txBox="1"/>
          <p:nvPr/>
        </p:nvSpPr>
        <p:spPr>
          <a:xfrm>
            <a:off x="1560189" y="2692325"/>
            <a:ext cx="13536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7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 News </a:t>
            </a:r>
            <a:r>
              <a:rPr lang="en-US" sz="7000">
                <a:latin typeface="DM Sans"/>
                <a:ea typeface="DM Sans"/>
                <a:cs typeface="DM Sans"/>
                <a:sym typeface="DM Sans"/>
              </a:rPr>
              <a:t>related to</a:t>
            </a:r>
            <a:r>
              <a:rPr i="0" lang="en-US" sz="7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Bo</a:t>
            </a:r>
            <a:r>
              <a:rPr lang="en-US" sz="7000">
                <a:latin typeface="DM Sans"/>
                <a:ea typeface="DM Sans"/>
                <a:cs typeface="DM Sans"/>
                <a:sym typeface="DM Sans"/>
              </a:rPr>
              <a:t>eing</a:t>
            </a:r>
            <a:endParaRPr sz="7000"/>
          </a:p>
        </p:txBody>
      </p:sp>
      <p:sp>
        <p:nvSpPr>
          <p:cNvPr id="163" name="Google Shape;163;g29ea457b7a9_0_37"/>
          <p:cNvSpPr/>
          <p:nvPr/>
        </p:nvSpPr>
        <p:spPr>
          <a:xfrm>
            <a:off x="4431481" y="-2364815"/>
            <a:ext cx="4980952" cy="3731186"/>
          </a:xfrm>
          <a:custGeom>
            <a:rect b="b" l="l" r="r" t="t"/>
            <a:pathLst>
              <a:path extrusionOk="0"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g29ea457b7a9_0_37"/>
          <p:cNvSpPr/>
          <p:nvPr/>
        </p:nvSpPr>
        <p:spPr>
          <a:xfrm>
            <a:off x="-848571" y="-744412"/>
            <a:ext cx="2597326" cy="2796583"/>
          </a:xfrm>
          <a:custGeom>
            <a:rect b="b" l="l" r="r" t="t"/>
            <a:pathLst>
              <a:path extrusionOk="0"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5" name="Google Shape;165;g29ea457b7a9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0200" y="3842925"/>
            <a:ext cx="16583475" cy="63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f2e6d4fff_1_25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171" name="Google Shape;171;g29f2e6d4fff_1_25"/>
          <p:cNvSpPr txBox="1"/>
          <p:nvPr/>
        </p:nvSpPr>
        <p:spPr>
          <a:xfrm>
            <a:off x="1560200" y="1366375"/>
            <a:ext cx="166020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latin typeface="DM Sans"/>
                <a:ea typeface="DM Sans"/>
                <a:cs typeface="DM Sans"/>
                <a:sym typeface="DM Sans"/>
              </a:rPr>
              <a:t>Data Preparation: Feature Engineering</a:t>
            </a:r>
            <a:endParaRPr sz="6500"/>
          </a:p>
        </p:txBody>
      </p:sp>
      <p:sp>
        <p:nvSpPr>
          <p:cNvPr id="172" name="Google Shape;172;g29f2e6d4fff_1_25"/>
          <p:cNvSpPr txBox="1"/>
          <p:nvPr/>
        </p:nvSpPr>
        <p:spPr>
          <a:xfrm>
            <a:off x="1953950" y="2643100"/>
            <a:ext cx="13536000" cy="7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Intraday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Transfer price data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1. Obtained the 5-min level data from the one second level price data, extracting the maximum, the minimum, the mean, and the last data points of every 5-min interval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2. From the 5-min level data, we created lags, daily returns, last hour's returns, short term returns to long term returns ratio, skewness and kurtosis of price and returns, etc.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Half hour level volatility data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Lags, daily </a:t>
            </a: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volatility </a:t>
            </a: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range, last hour's volatility, short term volatility to long term volatility ratio, skewness and kurtosis of volatility, etc.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419100" lvl="0" marL="45720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●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News data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daily news count, sentiment score, daily news count after market hours, bearish, bullish, neutral proportion, etc.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Intraday → Daily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g29f2e6d4fff_1_25"/>
          <p:cNvSpPr/>
          <p:nvPr/>
        </p:nvSpPr>
        <p:spPr>
          <a:xfrm>
            <a:off x="4431481" y="-2364815"/>
            <a:ext cx="4980952" cy="3731186"/>
          </a:xfrm>
          <a:custGeom>
            <a:rect b="b" l="l" r="r" t="t"/>
            <a:pathLst>
              <a:path extrusionOk="0"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g29f2e6d4fff_1_25"/>
          <p:cNvSpPr/>
          <p:nvPr/>
        </p:nvSpPr>
        <p:spPr>
          <a:xfrm>
            <a:off x="-848571" y="-744412"/>
            <a:ext cx="2597326" cy="2796583"/>
          </a:xfrm>
          <a:custGeom>
            <a:rect b="b" l="l" r="r" t="t"/>
            <a:pathLst>
              <a:path extrusionOk="0"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f2e6d4fff_1_40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9" l="-71859" r="-74149" t="-3629"/>
            </a:stretch>
          </a:blipFill>
          <a:ln>
            <a:noFill/>
          </a:ln>
        </p:spPr>
      </p:sp>
      <p:sp>
        <p:nvSpPr>
          <p:cNvPr id="180" name="Google Shape;180;g29f2e6d4fff_1_40"/>
          <p:cNvSpPr txBox="1"/>
          <p:nvPr/>
        </p:nvSpPr>
        <p:spPr>
          <a:xfrm>
            <a:off x="1560200" y="1530925"/>
            <a:ext cx="15731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Preparation: Feature Engineering</a:t>
            </a:r>
            <a:endParaRPr b="1" sz="7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1" name="Google Shape;181;g29f2e6d4fff_1_40"/>
          <p:cNvSpPr txBox="1"/>
          <p:nvPr/>
        </p:nvSpPr>
        <p:spPr>
          <a:xfrm>
            <a:off x="1560200" y="3591900"/>
            <a:ext cx="13536000" cy="5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Daily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1" marL="91440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○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Obtained percentage change, etc.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1" marL="91440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○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Frequency remains as is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Monthly/Quarterly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31800" lvl="1" marL="91440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Char char="○"/>
            </a:pPr>
            <a:r>
              <a:rPr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Monthly/Quarterly → Daily, through forward filling</a:t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Totaling 90+ features</a:t>
            </a:r>
            <a:endParaRPr b="1" sz="3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" name="Google Shape;182;g29f2e6d4fff_1_40"/>
          <p:cNvSpPr/>
          <p:nvPr/>
        </p:nvSpPr>
        <p:spPr>
          <a:xfrm>
            <a:off x="4431481" y="-2364815"/>
            <a:ext cx="4980952" cy="3731186"/>
          </a:xfrm>
          <a:custGeom>
            <a:rect b="b" l="l" r="r" t="t"/>
            <a:pathLst>
              <a:path extrusionOk="0"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g29f2e6d4fff_1_40"/>
          <p:cNvSpPr/>
          <p:nvPr/>
        </p:nvSpPr>
        <p:spPr>
          <a:xfrm>
            <a:off x="-848571" y="-744412"/>
            <a:ext cx="2597326" cy="2796583"/>
          </a:xfrm>
          <a:custGeom>
            <a:rect b="b" l="l" r="r" t="t"/>
            <a:pathLst>
              <a:path extrusionOk="0"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/>
          <p:nvPr/>
        </p:nvSpPr>
        <p:spPr>
          <a:xfrm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 b="-2745" l="-71863" r="-74151" t="-3629"/>
            </a:stretch>
          </a:blipFill>
          <a:ln>
            <a:noFill/>
          </a:ln>
        </p:spPr>
      </p:sp>
      <p:sp>
        <p:nvSpPr>
          <p:cNvPr id="189" name="Google Shape;189;p4"/>
          <p:cNvSpPr/>
          <p:nvPr/>
        </p:nvSpPr>
        <p:spPr>
          <a:xfrm>
            <a:off x="11735075" y="3134421"/>
            <a:ext cx="4208573" cy="4247184"/>
          </a:xfrm>
          <a:custGeom>
            <a:rect b="b" l="l" r="r" t="t"/>
            <a:pathLst>
              <a:path extrusionOk="0"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4"/>
          <p:cNvSpPr/>
          <p:nvPr/>
        </p:nvSpPr>
        <p:spPr>
          <a:xfrm>
            <a:off x="11735087" y="3658476"/>
            <a:ext cx="5956731" cy="6527925"/>
          </a:xfrm>
          <a:custGeom>
            <a:rect b="b" l="l" r="r" t="t"/>
            <a:pathLst>
              <a:path extrusionOk="0"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4"/>
          <p:cNvSpPr txBox="1"/>
          <p:nvPr/>
        </p:nvSpPr>
        <p:spPr>
          <a:xfrm>
            <a:off x="11127525" y="245250"/>
            <a:ext cx="69237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Data </a:t>
            </a:r>
            <a:endParaRPr b="1" sz="6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Preparation for Model Fitting</a:t>
            </a:r>
            <a:endParaRPr sz="6000"/>
          </a:p>
        </p:txBody>
      </p:sp>
      <p:pic>
        <p:nvPicPr>
          <p:cNvPr id="192" name="Google Shape;19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000" y="245250"/>
            <a:ext cx="10249600" cy="98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